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7" r:id="rId2"/>
  </p:sldIdLst>
  <p:sldSz cx="8280400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284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5050" y="706933"/>
            <a:ext cx="6210300" cy="1503857"/>
          </a:xfrm>
        </p:spPr>
        <p:txBody>
          <a:bodyPr anchor="b"/>
          <a:lstStyle>
            <a:lvl1pPr algn="ctr">
              <a:defRPr sz="377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5050" y="2268784"/>
            <a:ext cx="6210300" cy="1042900"/>
          </a:xfrm>
        </p:spPr>
        <p:txBody>
          <a:bodyPr/>
          <a:lstStyle>
            <a:lvl1pPr marL="0" indent="0" algn="ctr">
              <a:buNone/>
              <a:defRPr sz="1512"/>
            </a:lvl1pPr>
            <a:lvl2pPr marL="287990" indent="0" algn="ctr">
              <a:buNone/>
              <a:defRPr sz="1260"/>
            </a:lvl2pPr>
            <a:lvl3pPr marL="575981" indent="0" algn="ctr">
              <a:buNone/>
              <a:defRPr sz="1134"/>
            </a:lvl3pPr>
            <a:lvl4pPr marL="863971" indent="0" algn="ctr">
              <a:buNone/>
              <a:defRPr sz="1008"/>
            </a:lvl4pPr>
            <a:lvl5pPr marL="1151961" indent="0" algn="ctr">
              <a:buNone/>
              <a:defRPr sz="1008"/>
            </a:lvl5pPr>
            <a:lvl6pPr marL="1439951" indent="0" algn="ctr">
              <a:buNone/>
              <a:defRPr sz="1008"/>
            </a:lvl6pPr>
            <a:lvl7pPr marL="1727942" indent="0" algn="ctr">
              <a:buNone/>
              <a:defRPr sz="1008"/>
            </a:lvl7pPr>
            <a:lvl8pPr marL="2015932" indent="0" algn="ctr">
              <a:buNone/>
              <a:defRPr sz="1008"/>
            </a:lvl8pPr>
            <a:lvl9pPr marL="2303922" indent="0" algn="ctr">
              <a:buNone/>
              <a:defRPr sz="1008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C87A-DED7-40A5-A06F-46D087F9FA75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A906-DCBE-4FC6-8F06-FDABB367B1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716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C87A-DED7-40A5-A06F-46D087F9FA75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A906-DCBE-4FC6-8F06-FDABB367B1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144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25661" y="229978"/>
            <a:ext cx="1785461" cy="366065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277" y="229978"/>
            <a:ext cx="5252879" cy="366065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C87A-DED7-40A5-A06F-46D087F9FA75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A906-DCBE-4FC6-8F06-FDABB367B1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949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C87A-DED7-40A5-A06F-46D087F9FA75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A906-DCBE-4FC6-8F06-FDABB367B1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7548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65" y="1076898"/>
            <a:ext cx="7141845" cy="1796828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4965" y="2890725"/>
            <a:ext cx="7141845" cy="944910"/>
          </a:xfrm>
        </p:spPr>
        <p:txBody>
          <a:bodyPr/>
          <a:lstStyle>
            <a:lvl1pPr marL="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1pPr>
            <a:lvl2pPr marL="28799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2pPr>
            <a:lvl3pPr marL="57598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3pPr>
            <a:lvl4pPr marL="86397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4pPr>
            <a:lvl5pPr marL="115196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5pPr>
            <a:lvl6pPr marL="143995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6pPr>
            <a:lvl7pPr marL="172794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7pPr>
            <a:lvl8pPr marL="201593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8pPr>
            <a:lvl9pPr marL="230392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C87A-DED7-40A5-A06F-46D087F9FA75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A906-DCBE-4FC6-8F06-FDABB367B1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9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278" y="1149890"/>
            <a:ext cx="3519170" cy="274073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953" y="1149890"/>
            <a:ext cx="3519170" cy="274073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C87A-DED7-40A5-A06F-46D087F9FA75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A906-DCBE-4FC6-8F06-FDABB367B1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3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56" y="229978"/>
            <a:ext cx="7141845" cy="83492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0356" y="1058899"/>
            <a:ext cx="3502997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0356" y="1577849"/>
            <a:ext cx="3502997" cy="23207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1952" y="1058899"/>
            <a:ext cx="3520249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1952" y="1577849"/>
            <a:ext cx="3520249" cy="23207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C87A-DED7-40A5-A06F-46D087F9FA75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A906-DCBE-4FC6-8F06-FDABB367B1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9880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C87A-DED7-40A5-A06F-46D087F9FA75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A906-DCBE-4FC6-8F06-FDABB367B1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009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C87A-DED7-40A5-A06F-46D087F9FA75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A906-DCBE-4FC6-8F06-FDABB367B1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81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57" y="287972"/>
            <a:ext cx="2670644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248" y="621941"/>
            <a:ext cx="4191953" cy="3069707"/>
          </a:xfrm>
        </p:spPr>
        <p:txBody>
          <a:bodyPr/>
          <a:lstStyle>
            <a:lvl1pPr>
              <a:defRPr sz="2016"/>
            </a:lvl1pPr>
            <a:lvl2pPr>
              <a:defRPr sz="1764"/>
            </a:lvl2pPr>
            <a:lvl3pPr>
              <a:defRPr sz="1512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357" y="1295877"/>
            <a:ext cx="2670644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C87A-DED7-40A5-A06F-46D087F9FA75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A906-DCBE-4FC6-8F06-FDABB367B1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458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57" y="287972"/>
            <a:ext cx="2670644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20248" y="621941"/>
            <a:ext cx="4191953" cy="3069707"/>
          </a:xfrm>
        </p:spPr>
        <p:txBody>
          <a:bodyPr anchor="t"/>
          <a:lstStyle>
            <a:lvl1pPr marL="0" indent="0">
              <a:buNone/>
              <a:defRPr sz="2016"/>
            </a:lvl1pPr>
            <a:lvl2pPr marL="287990" indent="0">
              <a:buNone/>
              <a:defRPr sz="1764"/>
            </a:lvl2pPr>
            <a:lvl3pPr marL="575981" indent="0">
              <a:buNone/>
              <a:defRPr sz="1512"/>
            </a:lvl3pPr>
            <a:lvl4pPr marL="863971" indent="0">
              <a:buNone/>
              <a:defRPr sz="1260"/>
            </a:lvl4pPr>
            <a:lvl5pPr marL="1151961" indent="0">
              <a:buNone/>
              <a:defRPr sz="1260"/>
            </a:lvl5pPr>
            <a:lvl6pPr marL="1439951" indent="0">
              <a:buNone/>
              <a:defRPr sz="1260"/>
            </a:lvl6pPr>
            <a:lvl7pPr marL="1727942" indent="0">
              <a:buNone/>
              <a:defRPr sz="1260"/>
            </a:lvl7pPr>
            <a:lvl8pPr marL="2015932" indent="0">
              <a:buNone/>
              <a:defRPr sz="1260"/>
            </a:lvl8pPr>
            <a:lvl9pPr marL="2303922" indent="0">
              <a:buNone/>
              <a:defRPr sz="126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357" y="1295877"/>
            <a:ext cx="2670644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C87A-DED7-40A5-A06F-46D087F9FA75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A906-DCBE-4FC6-8F06-FDABB367B1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5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9278" y="229978"/>
            <a:ext cx="71418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278" y="1149890"/>
            <a:ext cx="71418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9278" y="4003618"/>
            <a:ext cx="1863090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EC87A-DED7-40A5-A06F-46D087F9FA75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2883" y="4003618"/>
            <a:ext cx="2794635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8033" y="4003618"/>
            <a:ext cx="1863090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0A906-DCBE-4FC6-8F06-FDABB367B1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981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575981" rtl="0" eaLnBrk="1" latinLnBrk="0" hangingPunct="1">
        <a:lnSpc>
          <a:spcPct val="90000"/>
        </a:lnSpc>
        <a:spcBef>
          <a:spcPct val="0"/>
        </a:spcBef>
        <a:buNone/>
        <a:defRPr sz="27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3995" indent="-143995" algn="l" defTabSz="575981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31985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1997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100796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29595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58394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87193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15992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44791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1pPr>
      <a:lvl2pPr marL="28799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7598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86397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15196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43995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72794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01593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30392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4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png"/><Relationship Id="rId5" Type="http://schemas.openxmlformats.org/officeDocument/2006/relationships/image" Target="../media/image3.emf"/><Relationship Id="rId10" Type="http://schemas.openxmlformats.org/officeDocument/2006/relationships/image" Target="../media/image7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BA92B590-15D2-DDC1-9B89-20C0F13E6710}"/>
              </a:ext>
            </a:extLst>
          </p:cNvPr>
          <p:cNvSpPr/>
          <p:nvPr/>
        </p:nvSpPr>
        <p:spPr>
          <a:xfrm>
            <a:off x="26670" y="161255"/>
            <a:ext cx="8227060" cy="3982678"/>
          </a:xfrm>
          <a:prstGeom prst="roundRect">
            <a:avLst>
              <a:gd name="adj" fmla="val 291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8FA9D820-E03F-5CC6-1FFE-DA3CEB3FC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28" y="1072804"/>
            <a:ext cx="1145280" cy="1145280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70AD60F5-46C5-C65F-A2D9-85AAF9E57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84" y="1296999"/>
            <a:ext cx="1393780" cy="696890"/>
          </a:xfrm>
          <a:prstGeom prst="rect">
            <a:avLst/>
          </a:prstGeom>
        </p:spPr>
      </p:pic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E30F58AE-D7DE-49C6-D7C7-721AFFFE92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724395"/>
              </p:ext>
            </p:extLst>
          </p:nvPr>
        </p:nvGraphicFramePr>
        <p:xfrm>
          <a:off x="3346640" y="1789507"/>
          <a:ext cx="1838746" cy="905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579988" imgH="1269759" progId="">
                  <p:embed/>
                </p:oleObj>
              </mc:Choice>
              <mc:Fallback>
                <p:oleObj r:id="rId4" imgW="2579988" imgH="1269759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6640" y="1789507"/>
                        <a:ext cx="1838746" cy="905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>
            <a:extLst>
              <a:ext uri="{FF2B5EF4-FFF2-40B4-BE49-F238E27FC236}">
                <a16:creationId xmlns:a16="http://schemas.microsoft.com/office/drawing/2014/main" id="{8363BAEC-1D55-0D5B-AF60-4B09606BC2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378576"/>
              </p:ext>
            </p:extLst>
          </p:nvPr>
        </p:nvGraphicFramePr>
        <p:xfrm>
          <a:off x="3346640" y="637240"/>
          <a:ext cx="1838746" cy="913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2463099" imgH="6192431" progId="">
                  <p:embed/>
                </p:oleObj>
              </mc:Choice>
              <mc:Fallback>
                <p:oleObj r:id="rId6" imgW="12463099" imgH="6192431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6640" y="637240"/>
                        <a:ext cx="1838746" cy="913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11">
            <a:extLst>
              <a:ext uri="{FF2B5EF4-FFF2-40B4-BE49-F238E27FC236}">
                <a16:creationId xmlns:a16="http://schemas.microsoft.com/office/drawing/2014/main" id="{FB2264D7-5857-B89A-1BC7-D9DF3F1BD7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6169" y="825348"/>
            <a:ext cx="1502115" cy="1051333"/>
          </a:xfrm>
          <a:prstGeom prst="rect">
            <a:avLst/>
          </a:prstGeom>
        </p:spPr>
      </p:pic>
      <p:pic>
        <p:nvPicPr>
          <p:cNvPr id="9" name="Picture 54">
            <a:extLst>
              <a:ext uri="{FF2B5EF4-FFF2-40B4-BE49-F238E27FC236}">
                <a16:creationId xmlns:a16="http://schemas.microsoft.com/office/drawing/2014/main" id="{BD63E354-E60D-E004-5EF8-1CA86F55F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1371" y="2694736"/>
            <a:ext cx="2459151" cy="1386531"/>
          </a:xfrm>
          <a:prstGeom prst="rect">
            <a:avLst/>
          </a:prstGeom>
        </p:spPr>
      </p:pic>
      <p:pic>
        <p:nvPicPr>
          <p:cNvPr id="12" name="Picture 6" descr="Unreal Engine Logo PNG Vector">
            <a:extLst>
              <a:ext uri="{FF2B5EF4-FFF2-40B4-BE49-F238E27FC236}">
                <a16:creationId xmlns:a16="http://schemas.microsoft.com/office/drawing/2014/main" id="{D929B73D-AA2C-064B-F0CD-AC98B5327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424" y="1913818"/>
            <a:ext cx="458450" cy="47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41" descr="A sphere with blue lines&#10;&#10;Description automatically generated">
            <a:extLst>
              <a:ext uri="{FF2B5EF4-FFF2-40B4-BE49-F238E27FC236}">
                <a16:creationId xmlns:a16="http://schemas.microsoft.com/office/drawing/2014/main" id="{5CD545ED-0576-EEC6-54DB-721F67300C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848" y="938042"/>
            <a:ext cx="829617" cy="82593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D9F6524-13EE-A5AC-6CC1-FCB653E54805}"/>
              </a:ext>
            </a:extLst>
          </p:cNvPr>
          <p:cNvSpPr txBox="1"/>
          <p:nvPr/>
        </p:nvSpPr>
        <p:spPr>
          <a:xfrm>
            <a:off x="100661" y="694536"/>
            <a:ext cx="1236014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LDR LFOV IMAGE</a:t>
            </a:r>
            <a:endParaRPr lang="fr-FR" sz="12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0E5CF3B-C4A0-0CE7-1349-E4C04AAA128B}"/>
              </a:ext>
            </a:extLst>
          </p:cNvPr>
          <p:cNvSpPr txBox="1"/>
          <p:nvPr/>
        </p:nvSpPr>
        <p:spPr>
          <a:xfrm>
            <a:off x="1622084" y="918267"/>
            <a:ext cx="1393780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3.</a:t>
            </a:r>
            <a:r>
              <a:rPr lang="fr-FR" sz="1000" dirty="0"/>
              <a:t>2.  </a:t>
            </a:r>
            <a:r>
              <a:rPr lang="fr-FR" sz="1100" dirty="0"/>
              <a:t>LDR PANORAMA</a:t>
            </a:r>
            <a:endParaRPr lang="fr-FR" sz="12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0ABECA1-6FA8-2DBB-1937-FDD327FB8770}"/>
              </a:ext>
            </a:extLst>
          </p:cNvPr>
          <p:cNvSpPr txBox="1"/>
          <p:nvPr/>
        </p:nvSpPr>
        <p:spPr>
          <a:xfrm>
            <a:off x="3521876" y="253707"/>
            <a:ext cx="1488274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3.</a:t>
            </a:r>
            <a:r>
              <a:rPr lang="fr-FR" sz="1000" dirty="0"/>
              <a:t>3.  </a:t>
            </a:r>
            <a:r>
              <a:rPr lang="fr-FR" sz="1100" dirty="0"/>
              <a:t>HDR PANORAMA</a:t>
            </a:r>
            <a:endParaRPr lang="fr-FR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AF1A24F-BD38-4C08-58B7-E5C9B6DF5B17}"/>
              </a:ext>
            </a:extLst>
          </p:cNvPr>
          <p:cNvSpPr txBox="1"/>
          <p:nvPr/>
        </p:nvSpPr>
        <p:spPr>
          <a:xfrm>
            <a:off x="3445676" y="2811889"/>
            <a:ext cx="1640674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3.</a:t>
            </a:r>
            <a:r>
              <a:rPr lang="fr-FR" sz="1000" dirty="0"/>
              <a:t>4.  </a:t>
            </a:r>
            <a:r>
              <a:rPr lang="fr-FR" sz="1100" dirty="0"/>
              <a:t>DEPTH ESTIMATION</a:t>
            </a:r>
            <a:endParaRPr lang="fr-FR" sz="12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DCC17AE-BF75-1350-25D0-AF100BF57CFB}"/>
              </a:ext>
            </a:extLst>
          </p:cNvPr>
          <p:cNvSpPr txBox="1"/>
          <p:nvPr/>
        </p:nvSpPr>
        <p:spPr>
          <a:xfrm>
            <a:off x="5590713" y="432926"/>
            <a:ext cx="1353012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3.</a:t>
            </a:r>
            <a:r>
              <a:rPr lang="fr-FR" sz="1000" dirty="0"/>
              <a:t>5.  </a:t>
            </a:r>
            <a:r>
              <a:rPr lang="fr-FR" sz="1100" dirty="0"/>
              <a:t>EMISSIVE MESH</a:t>
            </a:r>
            <a:endParaRPr lang="fr-FR" sz="12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7E1A7A0-51A6-A511-566E-6AE147A4E716}"/>
              </a:ext>
            </a:extLst>
          </p:cNvPr>
          <p:cNvSpPr txBox="1"/>
          <p:nvPr/>
        </p:nvSpPr>
        <p:spPr>
          <a:xfrm>
            <a:off x="7173510" y="437529"/>
            <a:ext cx="856278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CG OBJECT</a:t>
            </a:r>
            <a:endParaRPr lang="fr-FR" sz="1200" dirty="0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28054A73-B6E4-0F90-ED20-12CF69206AF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91308" y="1645444"/>
            <a:ext cx="3307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 : en arc 28">
            <a:extLst>
              <a:ext uri="{FF2B5EF4-FFF2-40B4-BE49-F238E27FC236}">
                <a16:creationId xmlns:a16="http://schemas.microsoft.com/office/drawing/2014/main" id="{82B9C11D-EB23-74DE-10A8-0218C04AA002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015864" y="1094150"/>
            <a:ext cx="330776" cy="55129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 : en arc 30">
            <a:extLst>
              <a:ext uri="{FF2B5EF4-FFF2-40B4-BE49-F238E27FC236}">
                <a16:creationId xmlns:a16="http://schemas.microsoft.com/office/drawing/2014/main" id="{ECB9C566-19D0-A83C-69E7-D4813AD1086C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015864" y="1645444"/>
            <a:ext cx="330776" cy="596670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 : en arc 32">
            <a:extLst>
              <a:ext uri="{FF2B5EF4-FFF2-40B4-BE49-F238E27FC236}">
                <a16:creationId xmlns:a16="http://schemas.microsoft.com/office/drawing/2014/main" id="{EBBDF5C7-C89C-BB91-18A3-C7AD6DC91DD6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6233833" y="1910067"/>
            <a:ext cx="551842" cy="485069"/>
          </a:xfrm>
          <a:prstGeom prst="curvedConnector3">
            <a:avLst>
              <a:gd name="adj1" fmla="val 17637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 : en arc 34">
            <a:extLst>
              <a:ext uri="{FF2B5EF4-FFF2-40B4-BE49-F238E27FC236}">
                <a16:creationId xmlns:a16="http://schemas.microsoft.com/office/drawing/2014/main" id="{CBBE7D9D-A0D0-9516-7267-02B50D8BB476}"/>
              </a:ext>
            </a:extLst>
          </p:cNvPr>
          <p:cNvCxnSpPr>
            <a:stCxn id="4" idx="2"/>
            <a:endCxn id="9" idx="1"/>
          </p:cNvCxnSpPr>
          <p:nvPr/>
        </p:nvCxnSpPr>
        <p:spPr>
          <a:xfrm rot="16200000" flipH="1">
            <a:off x="2535068" y="401691"/>
            <a:ext cx="1169911" cy="480269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 : en arc 37">
            <a:extLst>
              <a:ext uri="{FF2B5EF4-FFF2-40B4-BE49-F238E27FC236}">
                <a16:creationId xmlns:a16="http://schemas.microsoft.com/office/drawing/2014/main" id="{6DBA6EFF-B50F-CB01-6A2F-66C1D67E0D70}"/>
              </a:ext>
            </a:extLst>
          </p:cNvPr>
          <p:cNvCxnSpPr>
            <a:cxnSpLocks/>
            <a:stCxn id="13" idx="2"/>
            <a:endCxn id="68" idx="0"/>
          </p:cNvCxnSpPr>
          <p:nvPr/>
        </p:nvCxnSpPr>
        <p:spPr>
          <a:xfrm rot="5400000">
            <a:off x="6844698" y="1671571"/>
            <a:ext cx="664544" cy="849361"/>
          </a:xfrm>
          <a:prstGeom prst="curvedConnector3">
            <a:avLst>
              <a:gd name="adj1" fmla="val 26350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 : en arc 41">
            <a:extLst>
              <a:ext uri="{FF2B5EF4-FFF2-40B4-BE49-F238E27FC236}">
                <a16:creationId xmlns:a16="http://schemas.microsoft.com/office/drawing/2014/main" id="{2536CF2A-6DD2-D9EF-9203-A65DCD0AE1B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185386" y="1094150"/>
            <a:ext cx="330776" cy="256858"/>
          </a:xfrm>
          <a:prstGeom prst="curvedConnector3">
            <a:avLst>
              <a:gd name="adj1" fmla="val 7879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rc 45">
            <a:extLst>
              <a:ext uri="{FF2B5EF4-FFF2-40B4-BE49-F238E27FC236}">
                <a16:creationId xmlns:a16="http://schemas.microsoft.com/office/drawing/2014/main" id="{AC441F33-CB7A-9172-2952-55CA85BB3BD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5185386" y="1351008"/>
            <a:ext cx="330776" cy="891106"/>
          </a:xfrm>
          <a:prstGeom prst="curvedConnector3">
            <a:avLst>
              <a:gd name="adj1" fmla="val 75916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F883D7AC-0C3B-3016-0537-7919B304579C}"/>
              </a:ext>
            </a:extLst>
          </p:cNvPr>
          <p:cNvCxnSpPr>
            <a:cxnSpLocks/>
          </p:cNvCxnSpPr>
          <p:nvPr/>
        </p:nvCxnSpPr>
        <p:spPr>
          <a:xfrm>
            <a:off x="370046" y="960909"/>
            <a:ext cx="0" cy="116658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C1793905-870F-174F-8485-AFA8C5C01B8A}"/>
              </a:ext>
            </a:extLst>
          </p:cNvPr>
          <p:cNvCxnSpPr>
            <a:cxnSpLocks/>
          </p:cNvCxnSpPr>
          <p:nvPr/>
        </p:nvCxnSpPr>
        <p:spPr>
          <a:xfrm>
            <a:off x="1843246" y="1180341"/>
            <a:ext cx="0" cy="116658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579B43FF-37EF-277E-B60E-EEDF1CD11C8D}"/>
              </a:ext>
            </a:extLst>
          </p:cNvPr>
          <p:cNvCxnSpPr>
            <a:cxnSpLocks/>
          </p:cNvCxnSpPr>
          <p:nvPr/>
        </p:nvCxnSpPr>
        <p:spPr>
          <a:xfrm>
            <a:off x="3739356" y="520080"/>
            <a:ext cx="0" cy="116658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598FC51F-93E1-D045-B105-FD9AAAD02545}"/>
              </a:ext>
            </a:extLst>
          </p:cNvPr>
          <p:cNvSpPr txBox="1"/>
          <p:nvPr/>
        </p:nvSpPr>
        <p:spPr>
          <a:xfrm>
            <a:off x="5531651" y="2428516"/>
            <a:ext cx="2441289" cy="2616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MULTIPASS COMPOSITING </a:t>
            </a:r>
            <a:r>
              <a:rPr lang="fr-FR" sz="800" dirty="0"/>
              <a:t>(Fig. 5)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66159314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65</TotalTime>
  <Words>28</Words>
  <Application>Microsoft Office PowerPoint</Application>
  <PresentationFormat>Personnalisé</PresentationFormat>
  <Paragraphs>7</Paragraphs>
  <Slides>1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0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Faraouel</dc:creator>
  <cp:lastModifiedBy>Faraouel</cp:lastModifiedBy>
  <cp:revision>10</cp:revision>
  <dcterms:created xsi:type="dcterms:W3CDTF">2024-07-12T13:41:58Z</dcterms:created>
  <dcterms:modified xsi:type="dcterms:W3CDTF">2024-07-14T14:32:56Z</dcterms:modified>
</cp:coreProperties>
</file>